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71" r:id="rId6"/>
    <p:sldId id="272" r:id="rId7"/>
    <p:sldId id="273" r:id="rId8"/>
    <p:sldId id="274" r:id="rId9"/>
    <p:sldId id="260" r:id="rId10"/>
    <p:sldId id="270" r:id="rId11"/>
    <p:sldId id="261" r:id="rId12"/>
    <p:sldId id="262" r:id="rId13"/>
    <p:sldId id="263" r:id="rId14"/>
    <p:sldId id="264" r:id="rId15"/>
    <p:sldId id="265" r:id="rId16"/>
    <p:sldId id="266" r:id="rId17"/>
    <p:sldId id="267" r:id="rId18"/>
    <p:sldId id="268" r:id="rId19"/>
    <p:sldId id="269" r:id="rId20"/>
    <p:sldId id="275" r:id="rId21"/>
    <p:sldId id="276" r:id="rId22"/>
    <p:sldId id="278"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DAEC31-0983-4DD3-B501-9DADF0BAF470}" type="datetimeFigureOut">
              <a:rPr lang="en-US" smtClean="0"/>
              <a:t>4/26/2020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66D32-9067-4644-AF31-E35A838DEA21}" type="slidenum">
              <a:rPr lang="en-US" smtClean="0"/>
              <a:t>‹#›</a:t>
            </a:fld>
            <a:endParaRPr lang="en-US"/>
          </a:p>
        </p:txBody>
      </p:sp>
    </p:spTree>
    <p:extLst>
      <p:ext uri="{BB962C8B-B14F-4D97-AF65-F5344CB8AC3E}">
        <p14:creationId xmlns:p14="http://schemas.microsoft.com/office/powerpoint/2010/main" val="2366970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66D32-9067-4644-AF31-E35A838DEA21}" type="slidenum">
              <a:rPr lang="en-US" smtClean="0"/>
              <a:t>5</a:t>
            </a:fld>
            <a:endParaRPr lang="en-US"/>
          </a:p>
        </p:txBody>
      </p:sp>
    </p:spTree>
    <p:extLst>
      <p:ext uri="{BB962C8B-B14F-4D97-AF65-F5344CB8AC3E}">
        <p14:creationId xmlns:p14="http://schemas.microsoft.com/office/powerpoint/2010/main" val="2844287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91539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DAE700-31E5-436B-B608-BE22587BF256}"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2695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40932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01495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99298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4045360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243628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044632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31317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1886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371764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DAE700-31E5-436B-B608-BE22587BF256}"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22322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DAE700-31E5-436B-B608-BE22587BF256}"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67257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411980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2526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32DAE700-31E5-436B-B608-BE22587BF256}" type="datetimeFigureOut">
              <a:rPr lang="en-US" smtClean="0"/>
              <a:t>4/26/2020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231561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DAE700-31E5-436B-B608-BE22587BF256}"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90988-BF6A-4616-81FF-730F3CB513DF}" type="slidenum">
              <a:rPr lang="en-US" smtClean="0"/>
              <a:t>‹#›</a:t>
            </a:fld>
            <a:endParaRPr lang="en-US"/>
          </a:p>
        </p:txBody>
      </p:sp>
    </p:spTree>
    <p:extLst>
      <p:ext uri="{BB962C8B-B14F-4D97-AF65-F5344CB8AC3E}">
        <p14:creationId xmlns:p14="http://schemas.microsoft.com/office/powerpoint/2010/main" val="11990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2DAE700-31E5-436B-B608-BE22587BF256}" type="datetimeFigureOut">
              <a:rPr lang="en-US" smtClean="0"/>
              <a:t>4/26/2020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9390988-BF6A-4616-81FF-730F3CB513DF}" type="slidenum">
              <a:rPr lang="en-US" smtClean="0"/>
              <a:t>‹#›</a:t>
            </a:fld>
            <a:endParaRPr lang="en-US"/>
          </a:p>
        </p:txBody>
      </p:sp>
    </p:spTree>
    <p:extLst>
      <p:ext uri="{BB962C8B-B14F-4D97-AF65-F5344CB8AC3E}">
        <p14:creationId xmlns:p14="http://schemas.microsoft.com/office/powerpoint/2010/main" val="11721760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Urban_planner" TargetMode="External"/><Relationship Id="rId7" Type="http://schemas.openxmlformats.org/officeDocument/2006/relationships/hyperlink" Target="https://en.wikipedia.org/wiki/Urban_planning" TargetMode="External"/><Relationship Id="rId2" Type="http://schemas.openxmlformats.org/officeDocument/2006/relationships/hyperlink" Target="https://en.wikipedia.org/wiki/Spain" TargetMode="External"/><Relationship Id="rId1" Type="http://schemas.openxmlformats.org/officeDocument/2006/relationships/slideLayout" Target="../slideLayouts/slideLayout2.xml"/><Relationship Id="rId6" Type="http://schemas.openxmlformats.org/officeDocument/2006/relationships/hyperlink" Target="https://en.wikipedia.org/wiki/Madrid" TargetMode="External"/><Relationship Id="rId5" Type="http://schemas.openxmlformats.org/officeDocument/2006/relationships/hyperlink" Target="https://en.wikipedia.org/wiki/Ciudad_Lineal" TargetMode="External"/><Relationship Id="rId4" Type="http://schemas.openxmlformats.org/officeDocument/2006/relationships/hyperlink" Target="https://en.wikipedia.org/wiki/Linear_City"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53420"/>
            <a:ext cx="8825658" cy="3329581"/>
          </a:xfrm>
        </p:spPr>
        <p:txBody>
          <a:bodyPr/>
          <a:lstStyle/>
          <a:p>
            <a:pPr algn="ctr"/>
            <a:r>
              <a:rPr lang="en-US" dirty="0" smtClean="0">
                <a:solidFill>
                  <a:srgbClr val="FFFF00"/>
                </a:solidFill>
                <a:latin typeface="Times New Roman" panose="02020603050405020304" pitchFamily="18" charset="0"/>
                <a:cs typeface="Times New Roman" panose="02020603050405020304" pitchFamily="18" charset="0"/>
              </a:rPr>
              <a:t>Later Urban Planning Theories and Practices </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035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801061"/>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646111" y="1853248"/>
            <a:ext cx="10529889" cy="4580110"/>
          </a:xfrm>
        </p:spPr>
        <p:txBody>
          <a:bodyPr>
            <a:noAutofit/>
          </a:bodyPr>
          <a:lstStyle/>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Preserving historic buildings and buildings of religious significance. </a:t>
            </a:r>
          </a:p>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Developing a city worthy of civic pride, not an imitation of European cities. </a:t>
            </a:r>
          </a:p>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Promoting the happiness, health and comfort of all residents, rather than focusing on roads and parks available only to the rich. </a:t>
            </a:r>
          </a:p>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Control over future growth with adequate provision for future </a:t>
            </a:r>
            <a:r>
              <a:rPr lang="en-US" sz="2800" dirty="0" smtClean="0">
                <a:latin typeface="Times New Roman" panose="02020603050405020304" pitchFamily="18" charset="0"/>
                <a:cs typeface="Times New Roman" panose="02020603050405020304" pitchFamily="18" charset="0"/>
              </a:rPr>
              <a:t>requirements.</a:t>
            </a:r>
            <a:endParaRPr lang="en-US" sz="2800" dirty="0"/>
          </a:p>
        </p:txBody>
      </p:sp>
    </p:spTree>
    <p:extLst>
      <p:ext uri="{BB962C8B-B14F-4D97-AF65-F5344CB8AC3E}">
        <p14:creationId xmlns:p14="http://schemas.microsoft.com/office/powerpoint/2010/main" val="3272652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0" y="162432"/>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Ebenezer Howard</a:t>
            </a:r>
            <a:endParaRPr lang="en-US" dirty="0"/>
          </a:p>
        </p:txBody>
      </p:sp>
      <p:sp>
        <p:nvSpPr>
          <p:cNvPr id="3" name="Content Placeholder 2"/>
          <p:cNvSpPr>
            <a:spLocks noGrp="1"/>
          </p:cNvSpPr>
          <p:nvPr>
            <p:ph idx="1"/>
          </p:nvPr>
        </p:nvSpPr>
        <p:spPr>
          <a:xfrm>
            <a:off x="646110" y="1326777"/>
            <a:ext cx="10662865" cy="4195481"/>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Sir </a:t>
            </a:r>
            <a:r>
              <a:rPr lang="en-US" sz="2400" dirty="0">
                <a:latin typeface="Times New Roman" panose="02020603050405020304" pitchFamily="18" charset="0"/>
                <a:cs typeface="Times New Roman" panose="02020603050405020304" pitchFamily="18" charset="0"/>
              </a:rPr>
              <a:t>Ebenezer Howard was born on 29 January 1850 in Fore Street City of London.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He disliked the way modern cities were being developed and thought people should live in places that should combine the best aspects of both cities and towns.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 </a:t>
            </a:r>
            <a:r>
              <a:rPr lang="en-US" sz="2400" dirty="0">
                <a:latin typeface="Times New Roman" panose="02020603050405020304" pitchFamily="18" charset="0"/>
                <a:cs typeface="Times New Roman" panose="02020603050405020304" pitchFamily="18" charset="0"/>
              </a:rPr>
              <a:t>published a book in his life named as </a:t>
            </a:r>
            <a:r>
              <a:rPr lang="en-US" sz="2400" dirty="0">
                <a:solidFill>
                  <a:srgbClr val="00B0F0"/>
                </a:solidFill>
                <a:latin typeface="Times New Roman" panose="02020603050405020304" pitchFamily="18" charset="0"/>
                <a:cs typeface="Times New Roman" panose="02020603050405020304" pitchFamily="18" charset="0"/>
              </a:rPr>
              <a:t>TOMORROW A PEACEFUL PATH to REAL REFORM</a:t>
            </a:r>
            <a:r>
              <a:rPr lang="en-US" sz="2400" dirty="0">
                <a:latin typeface="Times New Roman" panose="02020603050405020304" pitchFamily="18" charset="0"/>
                <a:cs typeface="Times New Roman" panose="02020603050405020304" pitchFamily="18" charset="0"/>
              </a:rPr>
              <a:t>, in the year 1898, which was republished as </a:t>
            </a:r>
            <a:r>
              <a:rPr lang="en-US" sz="2400" dirty="0">
                <a:solidFill>
                  <a:srgbClr val="00B0F0"/>
                </a:solidFill>
                <a:latin typeface="Times New Roman" panose="02020603050405020304" pitchFamily="18" charset="0"/>
                <a:cs typeface="Times New Roman" panose="02020603050405020304" pitchFamily="18" charset="0"/>
              </a:rPr>
              <a:t>GARDEN CITIES OF TOMORROW </a:t>
            </a:r>
            <a:r>
              <a:rPr lang="en-US" sz="2400" dirty="0">
                <a:latin typeface="Times New Roman" panose="02020603050405020304" pitchFamily="18" charset="0"/>
                <a:cs typeface="Times New Roman" panose="02020603050405020304" pitchFamily="18" charset="0"/>
              </a:rPr>
              <a:t>in 1920. This book contains the ideas of the life and towns which where free of slums and people residing over there should enjoy both town and country life.  He illustrated </a:t>
            </a:r>
            <a:r>
              <a:rPr lang="en-US" sz="2400" dirty="0">
                <a:solidFill>
                  <a:srgbClr val="00B0F0"/>
                </a:solidFill>
                <a:latin typeface="Times New Roman" panose="02020603050405020304" pitchFamily="18" charset="0"/>
                <a:cs typeface="Times New Roman" panose="02020603050405020304" pitchFamily="18" charset="0"/>
              </a:rPr>
              <a:t>Three Magnets Diagram </a:t>
            </a:r>
            <a:r>
              <a:rPr lang="en-US" sz="2400" dirty="0">
                <a:latin typeface="Times New Roman" panose="02020603050405020304" pitchFamily="18" charset="0"/>
                <a:cs typeface="Times New Roman" panose="02020603050405020304" pitchFamily="18" charset="0"/>
              </a:rPr>
              <a:t>which questioned where people should go Town, Country, or </a:t>
            </a:r>
            <a:r>
              <a:rPr lang="en-US" sz="2400" dirty="0" smtClean="0">
                <a:latin typeface="Times New Roman" panose="02020603050405020304" pitchFamily="18" charset="0"/>
                <a:cs typeface="Times New Roman" panose="02020603050405020304" pitchFamily="18" charset="0"/>
              </a:rPr>
              <a:t>Country Town </a:t>
            </a:r>
            <a:r>
              <a:rPr lang="en-US" sz="2400" dirty="0">
                <a:latin typeface="Times New Roman" panose="02020603050405020304" pitchFamily="18" charset="0"/>
                <a:cs typeface="Times New Roman" panose="02020603050405020304" pitchFamily="18" charset="0"/>
              </a:rPr>
              <a:t>(where people can avail the facilities of both town and country).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He design two Garden Cities </a:t>
            </a:r>
            <a:r>
              <a:rPr lang="en-US" sz="2400" dirty="0" smtClean="0">
                <a:solidFill>
                  <a:srgbClr val="00B0F0"/>
                </a:solidFill>
                <a:latin typeface="Times New Roman" panose="02020603050405020304" pitchFamily="18" charset="0"/>
                <a:cs typeface="Times New Roman" panose="02020603050405020304" pitchFamily="18" charset="0"/>
              </a:rPr>
              <a:t>Letchworth and Welwyn</a:t>
            </a:r>
            <a:r>
              <a:rPr lang="en-US" sz="2400" dirty="0">
                <a:solidFill>
                  <a:srgbClr val="00B0F0"/>
                </a:solidFill>
                <a:latin typeface="Times New Roman" panose="02020603050405020304" pitchFamily="18" charset="0"/>
                <a:cs typeface="Times New Roman" panose="02020603050405020304" pitchFamily="18" charset="0"/>
              </a:rPr>
              <a:t>.</a:t>
            </a:r>
            <a:endParaRPr lang="en-US" sz="28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86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benezer how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8289" y="221734"/>
            <a:ext cx="6221253" cy="6560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775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Le-Corbusier</a:t>
            </a:r>
            <a:endParaRPr lang="en-US" dirty="0"/>
          </a:p>
        </p:txBody>
      </p:sp>
      <p:sp>
        <p:nvSpPr>
          <p:cNvPr id="3" name="Content Placeholder 2"/>
          <p:cNvSpPr>
            <a:spLocks noGrp="1"/>
          </p:cNvSpPr>
          <p:nvPr>
            <p:ph idx="1"/>
          </p:nvPr>
        </p:nvSpPr>
        <p:spPr>
          <a:xfrm>
            <a:off x="646111" y="1676400"/>
            <a:ext cx="9403742" cy="4195481"/>
          </a:xfrm>
        </p:spPr>
        <p:txBody>
          <a:bodyPr/>
          <a:lstStyle/>
          <a:p>
            <a:pPr algn="just"/>
            <a:r>
              <a:rPr lang="en-US" sz="2400" dirty="0" smtClean="0">
                <a:latin typeface="Times New Roman" panose="02020603050405020304" pitchFamily="18" charset="0"/>
                <a:cs typeface="Times New Roman" panose="02020603050405020304" pitchFamily="18" charset="0"/>
              </a:rPr>
              <a:t>Le-Corbusier (1887-1965) was a </a:t>
            </a:r>
            <a:r>
              <a:rPr lang="en-US" sz="2400" dirty="0" smtClean="0">
                <a:solidFill>
                  <a:srgbClr val="00B0F0"/>
                </a:solidFill>
                <a:latin typeface="Times New Roman" panose="02020603050405020304" pitchFamily="18" charset="0"/>
                <a:cs typeface="Times New Roman" panose="02020603050405020304" pitchFamily="18" charset="0"/>
              </a:rPr>
              <a:t>Swiss-French</a:t>
            </a:r>
            <a:r>
              <a:rPr lang="en-US" sz="2400" dirty="0" smtClean="0">
                <a:latin typeface="Times New Roman" panose="02020603050405020304" pitchFamily="18" charset="0"/>
                <a:cs typeface="Times New Roman" panose="02020603050405020304" pitchFamily="18" charset="0"/>
              </a:rPr>
              <a:t> architect, designer, painter, urban planner, writer, and one of the pioneers of what is now called </a:t>
            </a:r>
            <a:r>
              <a:rPr lang="en-US" sz="2400" dirty="0" smtClean="0">
                <a:solidFill>
                  <a:srgbClr val="00B0F0"/>
                </a:solidFill>
                <a:latin typeface="Times New Roman" panose="02020603050405020304" pitchFamily="18" charset="0"/>
                <a:cs typeface="Times New Roman" panose="02020603050405020304" pitchFamily="18" charset="0"/>
              </a:rPr>
              <a:t>modern architecture.</a:t>
            </a:r>
          </a:p>
          <a:p>
            <a:pPr algn="just"/>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solidFill>
                  <a:srgbClr val="00B0F0"/>
                </a:solidFill>
                <a:latin typeface="Times New Roman" panose="02020603050405020304" pitchFamily="18" charset="0"/>
                <a:cs typeface="Times New Roman" panose="02020603050405020304" pitchFamily="18" charset="0"/>
              </a:rPr>
              <a:t>He prepared the master plan fro the city of Chandigarh</a:t>
            </a:r>
            <a:r>
              <a:rPr lang="en-US" sz="2400" dirty="0" smtClean="0">
                <a:latin typeface="Times New Roman" panose="02020603050405020304" pitchFamily="18" charset="0"/>
                <a:cs typeface="Times New Roman" panose="02020603050405020304" pitchFamily="18" charset="0"/>
              </a:rPr>
              <a:t> in India  and contributed specific designs for several buildings there.</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He gave the </a:t>
            </a:r>
            <a:r>
              <a:rPr lang="en-US" sz="2400" dirty="0">
                <a:solidFill>
                  <a:srgbClr val="00B0F0"/>
                </a:solidFill>
                <a:latin typeface="Times New Roman" panose="02020603050405020304" pitchFamily="18" charset="0"/>
                <a:cs typeface="Times New Roman" panose="02020603050405020304" pitchFamily="18" charset="0"/>
              </a:rPr>
              <a:t>P</a:t>
            </a:r>
            <a:r>
              <a:rPr lang="en-US" sz="2400" dirty="0" smtClean="0">
                <a:solidFill>
                  <a:srgbClr val="00B0F0"/>
                </a:solidFill>
                <a:latin typeface="Times New Roman" panose="02020603050405020304" pitchFamily="18" charset="0"/>
                <a:cs typeface="Times New Roman" panose="02020603050405020304" pitchFamily="18" charset="0"/>
              </a:rPr>
              <a:t>rinciple of Precincts </a:t>
            </a:r>
            <a:r>
              <a:rPr lang="en-US" sz="2400" dirty="0" smtClean="0">
                <a:latin typeface="Times New Roman" panose="02020603050405020304" pitchFamily="18" charset="0"/>
                <a:cs typeface="Times New Roman" panose="02020603050405020304" pitchFamily="18" charset="0"/>
              </a:rPr>
              <a:t>which is based on five main elements of the Human body.</a:t>
            </a:r>
          </a:p>
          <a:p>
            <a:pPr algn="just"/>
            <a:r>
              <a:rPr lang="en-US" sz="2400" dirty="0" smtClean="0">
                <a:latin typeface="Times New Roman" panose="02020603050405020304" pitchFamily="18" charset="0"/>
                <a:cs typeface="Times New Roman" panose="02020603050405020304" pitchFamily="18" charset="0"/>
              </a:rPr>
              <a:t>He design the city according to the principle </a:t>
            </a:r>
            <a:r>
              <a:rPr lang="en-US" sz="2400" smtClean="0">
                <a:latin typeface="Times New Roman" panose="02020603050405020304" pitchFamily="18" charset="0"/>
                <a:cs typeface="Times New Roman" panose="02020603050405020304" pitchFamily="18" charset="0"/>
              </a:rPr>
              <a:t>of precincts.</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0748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Le-Corbusier</a:t>
            </a:r>
            <a:endParaRPr lang="en-US" dirty="0"/>
          </a:p>
        </p:txBody>
      </p:sp>
      <p:sp>
        <p:nvSpPr>
          <p:cNvPr id="3" name="Content Placeholder 2"/>
          <p:cNvSpPr>
            <a:spLocks noGrp="1"/>
          </p:cNvSpPr>
          <p:nvPr>
            <p:ph idx="1"/>
          </p:nvPr>
        </p:nvSpPr>
        <p:spPr>
          <a:xfrm>
            <a:off x="646111" y="1152983"/>
            <a:ext cx="10447713" cy="4872317"/>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Table of principle of precincts of Le-Corbusier.</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851731639"/>
              </p:ext>
            </p:extLst>
          </p:nvPr>
        </p:nvGraphicFramePr>
        <p:xfrm>
          <a:off x="646111" y="1678436"/>
          <a:ext cx="10138430" cy="4206240"/>
        </p:xfrm>
        <a:graphic>
          <a:graphicData uri="http://schemas.openxmlformats.org/drawingml/2006/table">
            <a:tbl>
              <a:tblPr firstRow="1" bandRow="1">
                <a:tableStyleId>{5940675A-B579-460E-94D1-54222C63F5DA}</a:tableStyleId>
              </a:tblPr>
              <a:tblGrid>
                <a:gridCol w="5069215">
                  <a:extLst>
                    <a:ext uri="{9D8B030D-6E8A-4147-A177-3AD203B41FA5}">
                      <a16:colId xmlns:a16="http://schemas.microsoft.com/office/drawing/2014/main" val="1179307434"/>
                    </a:ext>
                  </a:extLst>
                </a:gridCol>
                <a:gridCol w="5069215">
                  <a:extLst>
                    <a:ext uri="{9D8B030D-6E8A-4147-A177-3AD203B41FA5}">
                      <a16:colId xmlns:a16="http://schemas.microsoft.com/office/drawing/2014/main" val="3440896439"/>
                    </a:ext>
                  </a:extLst>
                </a:gridCol>
              </a:tblGrid>
              <a:tr h="370840">
                <a:tc>
                  <a:txBody>
                    <a:bodyPr/>
                    <a:lstStyle/>
                    <a:p>
                      <a:r>
                        <a:rPr lang="en-US" sz="2400" b="1" dirty="0" smtClean="0">
                          <a:latin typeface="Times New Roman" panose="02020603050405020304" pitchFamily="18" charset="0"/>
                          <a:cs typeface="Times New Roman" panose="02020603050405020304" pitchFamily="18" charset="0"/>
                        </a:rPr>
                        <a:t>Major</a:t>
                      </a:r>
                      <a:r>
                        <a:rPr lang="en-US" sz="2400" b="1" baseline="0" dirty="0" smtClean="0">
                          <a:latin typeface="Times New Roman" panose="02020603050405020304" pitchFamily="18" charset="0"/>
                          <a:cs typeface="Times New Roman" panose="02020603050405020304" pitchFamily="18" charset="0"/>
                        </a:rPr>
                        <a:t> Parts of Human Body</a:t>
                      </a:r>
                      <a:endParaRPr lang="en-US" sz="2400" b="1" dirty="0">
                        <a:latin typeface="Times New Roman" panose="02020603050405020304" pitchFamily="18" charset="0"/>
                        <a:cs typeface="Times New Roman" panose="02020603050405020304" pitchFamily="18" charset="0"/>
                      </a:endParaRPr>
                    </a:p>
                  </a:txBody>
                  <a:tcPr/>
                </a:tc>
                <a:tc>
                  <a:txBody>
                    <a:bodyPr/>
                    <a:lstStyle/>
                    <a:p>
                      <a:r>
                        <a:rPr lang="en-US" sz="2400" b="1" dirty="0" smtClean="0">
                          <a:latin typeface="Times New Roman" panose="02020603050405020304" pitchFamily="18" charset="0"/>
                          <a:cs typeface="Times New Roman" panose="02020603050405020304" pitchFamily="18" charset="0"/>
                        </a:rPr>
                        <a:t>Physical Land</a:t>
                      </a:r>
                      <a:r>
                        <a:rPr lang="en-US" sz="2400" b="1" baseline="0" dirty="0" smtClean="0">
                          <a:latin typeface="Times New Roman" panose="02020603050405020304" pitchFamily="18" charset="0"/>
                          <a:cs typeface="Times New Roman" panose="02020603050405020304" pitchFamily="18" charset="0"/>
                        </a:rPr>
                        <a:t> use </a:t>
                      </a:r>
                    </a:p>
                    <a:p>
                      <a:r>
                        <a:rPr lang="en-US" sz="2400" b="1" baseline="0" dirty="0" smtClean="0">
                          <a:latin typeface="Times New Roman" panose="02020603050405020304" pitchFamily="18" charset="0"/>
                          <a:cs typeface="Times New Roman" panose="02020603050405020304" pitchFamily="18" charset="0"/>
                        </a:rPr>
                        <a:t>Planning Elements</a:t>
                      </a:r>
                      <a:endParaRPr lang="en-US" sz="24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77071744"/>
                  </a:ext>
                </a:extLst>
              </a:tr>
              <a:tr h="370840">
                <a:tc>
                  <a:txBody>
                    <a:bodyPr/>
                    <a:lstStyle/>
                    <a:p>
                      <a:r>
                        <a:rPr lang="en-US" sz="2400" dirty="0" smtClean="0">
                          <a:latin typeface="Times New Roman" panose="02020603050405020304" pitchFamily="18" charset="0"/>
                          <a:cs typeface="Times New Roman" panose="02020603050405020304" pitchFamily="18" charset="0"/>
                        </a:rPr>
                        <a:t>Head</a:t>
                      </a:r>
                    </a:p>
                    <a:p>
                      <a:r>
                        <a:rPr lang="en-US" sz="2400" dirty="0" smtClean="0">
                          <a:latin typeface="Times New Roman" panose="02020603050405020304" pitchFamily="18" charset="0"/>
                          <a:cs typeface="Times New Roman" panose="02020603050405020304" pitchFamily="18" charset="0"/>
                        </a:rPr>
                        <a:t>Brain</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Government</a:t>
                      </a:r>
                      <a:r>
                        <a:rPr lang="en-US" sz="2400" baseline="0" dirty="0" smtClean="0">
                          <a:latin typeface="Times New Roman" panose="02020603050405020304" pitchFamily="18" charset="0"/>
                          <a:cs typeface="Times New Roman" panose="02020603050405020304" pitchFamily="18" charset="0"/>
                        </a:rPr>
                        <a:t> buildings(University areas and Museum)</a:t>
                      </a:r>
                    </a:p>
                  </a:txBody>
                  <a:tcPr/>
                </a:tc>
                <a:extLst>
                  <a:ext uri="{0D108BD9-81ED-4DB2-BD59-A6C34878D82A}">
                    <a16:rowId xmlns:a16="http://schemas.microsoft.com/office/drawing/2014/main" val="4040607139"/>
                  </a:ext>
                </a:extLst>
              </a:tr>
              <a:tr h="370840">
                <a:tc>
                  <a:txBody>
                    <a:bodyPr/>
                    <a:lstStyle/>
                    <a:p>
                      <a:r>
                        <a:rPr lang="en-US" sz="2400" dirty="0" smtClean="0">
                          <a:latin typeface="Times New Roman" panose="02020603050405020304" pitchFamily="18" charset="0"/>
                          <a:cs typeface="Times New Roman" panose="02020603050405020304" pitchFamily="18" charset="0"/>
                        </a:rPr>
                        <a:t>Heart</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Business areas/Commercial</a:t>
                      </a:r>
                      <a:r>
                        <a:rPr lang="en-US" sz="2400" baseline="0" dirty="0" smtClean="0">
                          <a:latin typeface="Times New Roman" panose="02020603050405020304" pitchFamily="18" charset="0"/>
                          <a:cs typeface="Times New Roman" panose="02020603050405020304" pitchFamily="18" charset="0"/>
                        </a:rPr>
                        <a:t> centers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7529862"/>
                  </a:ext>
                </a:extLst>
              </a:tr>
              <a:tr h="370840">
                <a:tc>
                  <a:txBody>
                    <a:bodyPr/>
                    <a:lstStyle/>
                    <a:p>
                      <a:r>
                        <a:rPr lang="en-US" sz="2400" dirty="0" smtClean="0">
                          <a:latin typeface="Times New Roman" panose="02020603050405020304" pitchFamily="18" charset="0"/>
                          <a:cs typeface="Times New Roman" panose="02020603050405020304" pitchFamily="18" charset="0"/>
                        </a:rPr>
                        <a:t>Lungs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Gardens and Parks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48720220"/>
                  </a:ext>
                </a:extLst>
              </a:tr>
              <a:tr h="370840">
                <a:tc>
                  <a:txBody>
                    <a:bodyPr/>
                    <a:lstStyle/>
                    <a:p>
                      <a:r>
                        <a:rPr lang="en-US" sz="2400" dirty="0" smtClean="0">
                          <a:latin typeface="Times New Roman" panose="02020603050405020304" pitchFamily="18" charset="0"/>
                          <a:cs typeface="Times New Roman" panose="02020603050405020304" pitchFamily="18" charset="0"/>
                        </a:rPr>
                        <a:t>Hands</a:t>
                      </a:r>
                    </a:p>
                    <a:p>
                      <a:r>
                        <a:rPr lang="en-US" sz="2400" dirty="0" smtClean="0">
                          <a:latin typeface="Times New Roman" panose="02020603050405020304" pitchFamily="18" charset="0"/>
                          <a:cs typeface="Times New Roman" panose="02020603050405020304" pitchFamily="18" charset="0"/>
                        </a:rPr>
                        <a:t>Legs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Hinterlands</a:t>
                      </a:r>
                    </a:p>
                    <a:p>
                      <a:r>
                        <a:rPr lang="en-US" sz="2400" dirty="0" smtClean="0">
                          <a:latin typeface="Times New Roman" panose="02020603050405020304" pitchFamily="18" charset="0"/>
                          <a:cs typeface="Times New Roman" panose="02020603050405020304" pitchFamily="18" charset="0"/>
                        </a:rPr>
                        <a:t>Manufacturing</a:t>
                      </a:r>
                      <a:r>
                        <a:rPr lang="en-US" sz="2400" baseline="0" dirty="0" smtClean="0">
                          <a:latin typeface="Times New Roman" panose="02020603050405020304" pitchFamily="18" charset="0"/>
                          <a:cs typeface="Times New Roman" panose="02020603050405020304" pitchFamily="18" charset="0"/>
                        </a:rPr>
                        <a:t> areas, Industrial areas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4091527"/>
                  </a:ext>
                </a:extLst>
              </a:tr>
              <a:tr h="370840">
                <a:tc>
                  <a:txBody>
                    <a:bodyPr/>
                    <a:lstStyle/>
                    <a:p>
                      <a:r>
                        <a:rPr lang="en-US" sz="2400" dirty="0" smtClean="0">
                          <a:latin typeface="Times New Roman" panose="02020603050405020304" pitchFamily="18" charset="0"/>
                          <a:cs typeface="Times New Roman" panose="02020603050405020304" pitchFamily="18" charset="0"/>
                        </a:rPr>
                        <a:t>Arteries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smtClean="0">
                          <a:latin typeface="Times New Roman" panose="02020603050405020304" pitchFamily="18" charset="0"/>
                          <a:cs typeface="Times New Roman" panose="02020603050405020304" pitchFamily="18" charset="0"/>
                        </a:rPr>
                        <a:t>Main roads, Secondary and</a:t>
                      </a:r>
                      <a:r>
                        <a:rPr lang="en-US" sz="2400" baseline="0" dirty="0" smtClean="0">
                          <a:latin typeface="Times New Roman" panose="02020603050405020304" pitchFamily="18" charset="0"/>
                          <a:cs typeface="Times New Roman" panose="02020603050405020304" pitchFamily="18" charset="0"/>
                        </a:rPr>
                        <a:t> Local roads.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1609130"/>
                  </a:ext>
                </a:extLst>
              </a:tr>
            </a:tbl>
          </a:graphicData>
        </a:graphic>
      </p:graphicFrame>
    </p:spTree>
    <p:extLst>
      <p:ext uri="{BB962C8B-B14F-4D97-AF65-F5344CB8AC3E}">
        <p14:creationId xmlns:p14="http://schemas.microsoft.com/office/powerpoint/2010/main" val="1846618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C.A. Doxiadis</a:t>
            </a:r>
            <a:endParaRPr lang="en-US" dirty="0"/>
          </a:p>
        </p:txBody>
      </p:sp>
      <p:sp>
        <p:nvSpPr>
          <p:cNvPr id="3" name="Content Placeholder 2"/>
          <p:cNvSpPr>
            <a:spLocks noGrp="1"/>
          </p:cNvSpPr>
          <p:nvPr>
            <p:ph idx="1"/>
          </p:nvPr>
        </p:nvSpPr>
        <p:spPr>
          <a:xfrm>
            <a:off x="646110" y="1353671"/>
            <a:ext cx="10501501" cy="4195481"/>
          </a:xfrm>
        </p:spPr>
        <p:txBody>
          <a:bodyPr/>
          <a:lstStyle/>
          <a:p>
            <a:pPr marL="0" indent="0">
              <a:buNone/>
            </a:pPr>
            <a:r>
              <a:rPr lang="en-US" dirty="0" smtClean="0">
                <a:solidFill>
                  <a:srgbClr val="00B0F0"/>
                </a:solidFill>
                <a:latin typeface="Times New Roman" panose="02020603050405020304" pitchFamily="18" charset="0"/>
                <a:cs typeface="Times New Roman" panose="02020603050405020304" pitchFamily="18" charset="0"/>
              </a:rPr>
              <a:t>Constantinos Apostolu Doxiadis </a:t>
            </a:r>
            <a:r>
              <a:rPr lang="en-US" dirty="0" smtClean="0">
                <a:latin typeface="Times New Roman" panose="02020603050405020304" pitchFamily="18" charset="0"/>
                <a:cs typeface="Times New Roman" panose="02020603050405020304" pitchFamily="18" charset="0"/>
              </a:rPr>
              <a:t>also known as C.A Doxiadis (1914-1975) was a Greek city planner &amp; architect. He became known as the leading town planner &amp; architect of Islamabad, the new capital of Pakistan, and later as the father of Ekistics.</a:t>
            </a:r>
          </a:p>
          <a:p>
            <a:pPr marL="0" indent="0">
              <a:buNone/>
            </a:pPr>
            <a:r>
              <a:rPr lang="en-US" sz="2800" b="1" dirty="0" smtClean="0">
                <a:solidFill>
                  <a:srgbClr val="FFFF00"/>
                </a:solidFill>
                <a:latin typeface="Times New Roman" panose="02020603050405020304" pitchFamily="18" charset="0"/>
                <a:cs typeface="Times New Roman" panose="02020603050405020304" pitchFamily="18" charset="0"/>
              </a:rPr>
              <a:t>Ekistics</a:t>
            </a:r>
          </a:p>
          <a:p>
            <a:pPr marL="0" indent="0" algn="just">
              <a:buNone/>
            </a:pPr>
            <a:r>
              <a:rPr lang="en-US" dirty="0" smtClean="0">
                <a:latin typeface="Times New Roman" panose="02020603050405020304" pitchFamily="18" charset="0"/>
                <a:cs typeface="Times New Roman" panose="02020603050405020304" pitchFamily="18" charset="0"/>
              </a:rPr>
              <a:t>The term Ekistics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applies to the science of human settlements. It includes regional, city, community planning and dwelling design. It involves the study of all kinds of Human Settlements with a view to geography and ecology-the physical environment- and human psychology, anthropology, cultural, political and occasionally aesthetics. As a scientific mode of study is currently found to rely on statistics and description, organized in five ekistics elements: nature, Anthropos, society, shells and networks. </a:t>
            </a:r>
          </a:p>
        </p:txBody>
      </p:sp>
    </p:spTree>
    <p:extLst>
      <p:ext uri="{BB962C8B-B14F-4D97-AF65-F5344CB8AC3E}">
        <p14:creationId xmlns:p14="http://schemas.microsoft.com/office/powerpoint/2010/main" val="2865065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C.A. Doxiadis</a:t>
            </a:r>
            <a:endParaRPr lang="en-US" dirty="0"/>
          </a:p>
        </p:txBody>
      </p:sp>
      <p:sp>
        <p:nvSpPr>
          <p:cNvPr id="3" name="Content Placeholder 2"/>
          <p:cNvSpPr>
            <a:spLocks noGrp="1"/>
          </p:cNvSpPr>
          <p:nvPr>
            <p:ph idx="1"/>
          </p:nvPr>
        </p:nvSpPr>
        <p:spPr>
          <a:xfrm>
            <a:off x="647092" y="1286436"/>
            <a:ext cx="9403742" cy="4195481"/>
          </a:xfrm>
        </p:spPr>
        <p:txBody>
          <a:bodyPr>
            <a:noAutofit/>
          </a:bodyPr>
          <a:lstStyle/>
          <a:p>
            <a:pPr marL="0" indent="0">
              <a:buNone/>
            </a:pPr>
            <a:r>
              <a:rPr lang="en-US" sz="2400" dirty="0" smtClean="0">
                <a:solidFill>
                  <a:srgbClr val="FFFF00"/>
                </a:solidFill>
                <a:latin typeface="Times New Roman" panose="02020603050405020304" pitchFamily="18" charset="0"/>
                <a:cs typeface="Times New Roman" panose="02020603050405020304" pitchFamily="18" charset="0"/>
              </a:rPr>
              <a:t>(A) Basic Principles of EKISTICS-science of Human Settlements (On Y-Axis)</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As a scientific mode of study is currently found to rely on statistics and description, organized in five Ekistics elements: nature, Anthropos, society, shells and networks. </a:t>
            </a:r>
            <a:r>
              <a:rPr lang="en-US" sz="2400" dirty="0" smtClean="0">
                <a:solidFill>
                  <a:srgbClr val="00B0F0"/>
                </a:solidFill>
                <a:latin typeface="Times New Roman" panose="02020603050405020304" pitchFamily="18" charset="0"/>
                <a:cs typeface="Times New Roman" panose="02020603050405020304" pitchFamily="18" charset="0"/>
              </a:rPr>
              <a:t>For simplification these five elements have been taken as man, nature, shell, society and network.</a:t>
            </a:r>
          </a:p>
          <a:p>
            <a:pPr marL="0" indent="0" algn="just">
              <a:buNone/>
            </a:pPr>
            <a:r>
              <a:rPr lang="en-US" sz="2400" dirty="0" smtClean="0">
                <a:solidFill>
                  <a:srgbClr val="FFFF00"/>
                </a:solidFill>
                <a:latin typeface="Times New Roman" panose="02020603050405020304" pitchFamily="18" charset="0"/>
                <a:cs typeface="Times New Roman" panose="02020603050405020304" pitchFamily="18" charset="0"/>
              </a:rPr>
              <a:t>(B) </a:t>
            </a:r>
            <a:r>
              <a:rPr lang="en-US" sz="2400" dirty="0" smtClean="0">
                <a:solidFill>
                  <a:srgbClr val="00B0F0"/>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Name of Units and Population Scale</a:t>
            </a:r>
          </a:p>
          <a:p>
            <a:pPr algn="just">
              <a:buFont typeface="Wingdings" panose="05000000000000000000" pitchFamily="2" charset="2"/>
              <a:buChar char="Ø"/>
            </a:pP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room – 2</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House – 5</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House group (hamlet)- 40</a:t>
            </a:r>
          </a:p>
          <a:p>
            <a:pPr algn="just">
              <a:buFont typeface="Wingdings" panose="05000000000000000000" pitchFamily="2" charset="2"/>
              <a:buChar char="Ø"/>
            </a:pPr>
            <a:r>
              <a:rPr lang="en-US" sz="2400" dirty="0">
                <a:solidFill>
                  <a:srgbClr val="00B0F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small neighborhood (village) - 250</a:t>
            </a:r>
            <a:endParaRPr lang="en-US" sz="2400" dirty="0" smtClean="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426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C.A. Doxiadis</a:t>
            </a:r>
            <a:endParaRPr lang="en-US" dirty="0"/>
          </a:p>
        </p:txBody>
      </p:sp>
      <p:sp>
        <p:nvSpPr>
          <p:cNvPr id="3" name="Content Placeholder 2"/>
          <p:cNvSpPr>
            <a:spLocks noGrp="1"/>
          </p:cNvSpPr>
          <p:nvPr>
            <p:ph idx="1"/>
          </p:nvPr>
        </p:nvSpPr>
        <p:spPr>
          <a:xfrm>
            <a:off x="647092" y="1286436"/>
            <a:ext cx="9403742" cy="4195481"/>
          </a:xfrm>
        </p:spPr>
        <p:txBody>
          <a:bodyPr>
            <a:noAutofit/>
          </a:bodyPr>
          <a:lstStyle/>
          <a:p>
            <a:pPr>
              <a:buFont typeface="Wingdings" panose="05000000000000000000" pitchFamily="2" charset="2"/>
              <a:buChar char="Ø"/>
            </a:pPr>
            <a:r>
              <a:rPr lang="en-US" sz="2400" dirty="0" smtClean="0"/>
              <a:t> Neighborhood – 1,500</a:t>
            </a:r>
          </a:p>
          <a:p>
            <a:pPr>
              <a:buFont typeface="Wingdings" panose="05000000000000000000" pitchFamily="2" charset="2"/>
              <a:buChar char="Ø"/>
            </a:pPr>
            <a:r>
              <a:rPr lang="en-US" sz="2400" dirty="0"/>
              <a:t> </a:t>
            </a:r>
            <a:r>
              <a:rPr lang="en-US" sz="2400" dirty="0" smtClean="0"/>
              <a:t>Small polis (town)- 10,000</a:t>
            </a:r>
          </a:p>
          <a:p>
            <a:pPr>
              <a:buFont typeface="Wingdings" panose="05000000000000000000" pitchFamily="2" charset="2"/>
              <a:buChar char="Ø"/>
            </a:pPr>
            <a:r>
              <a:rPr lang="en-US" sz="2400" dirty="0"/>
              <a:t> </a:t>
            </a:r>
            <a:r>
              <a:rPr lang="en-US" sz="2400" dirty="0" smtClean="0"/>
              <a:t>polis (city) – 75,000</a:t>
            </a:r>
          </a:p>
          <a:p>
            <a:pPr>
              <a:buFont typeface="Wingdings" panose="05000000000000000000" pitchFamily="2" charset="2"/>
              <a:buChar char="Ø"/>
            </a:pPr>
            <a:r>
              <a:rPr lang="en-US" sz="2400" dirty="0" smtClean="0"/>
              <a:t> small metropolis – 500,00</a:t>
            </a:r>
          </a:p>
          <a:p>
            <a:pPr>
              <a:buFont typeface="Wingdings" panose="05000000000000000000" pitchFamily="2" charset="2"/>
              <a:buChar char="Ø"/>
            </a:pPr>
            <a:r>
              <a:rPr lang="en-US" sz="2400" dirty="0"/>
              <a:t> </a:t>
            </a:r>
            <a:r>
              <a:rPr lang="en-US" sz="2400" dirty="0" smtClean="0"/>
              <a:t>metropolis – 4 million</a:t>
            </a:r>
          </a:p>
          <a:p>
            <a:pPr>
              <a:buFont typeface="Wingdings" panose="05000000000000000000" pitchFamily="2" charset="2"/>
              <a:buChar char="Ø"/>
            </a:pPr>
            <a:r>
              <a:rPr lang="en-US" sz="2400" dirty="0"/>
              <a:t> </a:t>
            </a:r>
            <a:r>
              <a:rPr lang="en-US" sz="2400" dirty="0" smtClean="0"/>
              <a:t>small megapolis – 25 million</a:t>
            </a:r>
          </a:p>
          <a:p>
            <a:pPr>
              <a:buFont typeface="Wingdings" panose="05000000000000000000" pitchFamily="2" charset="2"/>
              <a:buChar char="Ø"/>
            </a:pPr>
            <a:r>
              <a:rPr lang="en-US" sz="2400" dirty="0"/>
              <a:t> </a:t>
            </a:r>
            <a:r>
              <a:rPr lang="en-US" sz="2400" dirty="0" smtClean="0"/>
              <a:t>megapolis – 150 million</a:t>
            </a:r>
          </a:p>
          <a:p>
            <a:pPr>
              <a:buFont typeface="Wingdings" panose="05000000000000000000" pitchFamily="2" charset="2"/>
              <a:buChar char="Ø"/>
            </a:pPr>
            <a:r>
              <a:rPr lang="en-US" sz="2400" dirty="0"/>
              <a:t> </a:t>
            </a:r>
            <a:r>
              <a:rPr lang="en-US" sz="2400" dirty="0" smtClean="0"/>
              <a:t>small eperopolis – 750 million</a:t>
            </a:r>
          </a:p>
          <a:p>
            <a:pPr>
              <a:buFont typeface="Wingdings" panose="05000000000000000000" pitchFamily="2" charset="2"/>
              <a:buChar char="Ø"/>
            </a:pPr>
            <a:r>
              <a:rPr lang="en-US" sz="2400" dirty="0"/>
              <a:t> </a:t>
            </a:r>
            <a:r>
              <a:rPr lang="en-US" sz="2400" dirty="0" smtClean="0"/>
              <a:t>eperopolis – 7,500 million</a:t>
            </a:r>
          </a:p>
          <a:p>
            <a:pPr>
              <a:buFont typeface="Wingdings" panose="05000000000000000000" pitchFamily="2" charset="2"/>
              <a:buChar char="Ø"/>
            </a:pPr>
            <a:r>
              <a:rPr lang="en-US" sz="2400" dirty="0"/>
              <a:t> </a:t>
            </a:r>
            <a:r>
              <a:rPr lang="en-US" sz="2400" dirty="0" smtClean="0"/>
              <a:t>ecumenopolis – 50,000 million</a:t>
            </a:r>
            <a:endParaRPr lang="en-US" sz="2400" dirty="0"/>
          </a:p>
        </p:txBody>
      </p:sp>
    </p:spTree>
    <p:extLst>
      <p:ext uri="{BB962C8B-B14F-4D97-AF65-F5344CB8AC3E}">
        <p14:creationId xmlns:p14="http://schemas.microsoft.com/office/powerpoint/2010/main" val="385142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a:t>
            </a:r>
            <a:r>
              <a:rPr lang="en-US" dirty="0" smtClean="0">
                <a:solidFill>
                  <a:srgbClr val="FFFF00"/>
                </a:solidFill>
                <a:latin typeface="Times New Roman" panose="02020603050405020304" pitchFamily="18" charset="0"/>
                <a:cs typeface="Times New Roman" panose="02020603050405020304" pitchFamily="18" charset="0"/>
              </a:rPr>
              <a:t>Frank Lloyd Wright</a:t>
            </a:r>
            <a:endParaRPr lang="en-US" dirty="0"/>
          </a:p>
        </p:txBody>
      </p:sp>
      <p:sp>
        <p:nvSpPr>
          <p:cNvPr id="3" name="Content Placeholder 2"/>
          <p:cNvSpPr>
            <a:spLocks noGrp="1"/>
          </p:cNvSpPr>
          <p:nvPr>
            <p:ph idx="1"/>
          </p:nvPr>
        </p:nvSpPr>
        <p:spPr>
          <a:xfrm>
            <a:off x="646110" y="1474695"/>
            <a:ext cx="9404723" cy="4195481"/>
          </a:xfrm>
        </p:spPr>
        <p:txBody>
          <a:bodyPr>
            <a:noAutofit/>
          </a:bodyPr>
          <a:lstStyle/>
          <a:p>
            <a:pPr algn="just"/>
            <a:r>
              <a:rPr lang="en-US" sz="2400" dirty="0">
                <a:latin typeface="Times New Roman" panose="02020603050405020304" pitchFamily="18" charset="0"/>
                <a:cs typeface="Times New Roman" panose="02020603050405020304" pitchFamily="18" charset="0"/>
              </a:rPr>
              <a:t> Frank Lloyd Wright(born frank Lincoln Wright, June 8, 1867-April 9, 1959) was an American architect, interior designer, writer and educator, who designed more than 1,000 structures and completed 532 works. </a:t>
            </a: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Wright believed in designing structures which were in harmony with humanity and its environment, a philosophy he called organic architecture. This philosophy was best exemplified by his design for Falling water (1935), which has been called “the best all-time work of American architecture</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Wright authored 20 books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Wright was recognized in 1991 by the American Institute of Architects as “the greatest American architect of all time.” </a:t>
            </a:r>
          </a:p>
        </p:txBody>
      </p:sp>
    </p:spTree>
    <p:extLst>
      <p:ext uri="{BB962C8B-B14F-4D97-AF65-F5344CB8AC3E}">
        <p14:creationId xmlns:p14="http://schemas.microsoft.com/office/powerpoint/2010/main" val="3880462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a:t>
            </a:r>
            <a:r>
              <a:rPr lang="en-US" dirty="0" smtClean="0">
                <a:solidFill>
                  <a:srgbClr val="FFFF00"/>
                </a:solidFill>
                <a:latin typeface="Times New Roman" panose="02020603050405020304" pitchFamily="18" charset="0"/>
                <a:cs typeface="Times New Roman" panose="02020603050405020304" pitchFamily="18" charset="0"/>
              </a:rPr>
              <a:t>of Lewis Mumford</a:t>
            </a:r>
            <a:endParaRPr lang="en-US" dirty="0"/>
          </a:p>
        </p:txBody>
      </p:sp>
      <p:sp>
        <p:nvSpPr>
          <p:cNvPr id="3" name="Content Placeholder 2"/>
          <p:cNvSpPr>
            <a:spLocks noGrp="1"/>
          </p:cNvSpPr>
          <p:nvPr>
            <p:ph idx="1"/>
          </p:nvPr>
        </p:nvSpPr>
        <p:spPr>
          <a:xfrm>
            <a:off x="647091" y="1353671"/>
            <a:ext cx="10554309" cy="4966447"/>
          </a:xfrm>
        </p:spPr>
        <p:txBody>
          <a:bodyPr>
            <a:normAutofit fontScale="92500" lnSpcReduction="10000"/>
          </a:bodyPr>
          <a:lstStyle/>
          <a:p>
            <a:pPr algn="just"/>
            <a:r>
              <a:rPr lang="en-US" sz="2600" dirty="0" smtClean="0">
                <a:latin typeface="Times New Roman" panose="02020603050405020304" pitchFamily="18" charset="0"/>
                <a:cs typeface="Times New Roman" panose="02020603050405020304" pitchFamily="18" charset="0"/>
              </a:rPr>
              <a:t>Mumford </a:t>
            </a:r>
            <a:r>
              <a:rPr lang="en-US" sz="2600" dirty="0">
                <a:latin typeface="Times New Roman" panose="02020603050405020304" pitchFamily="18" charset="0"/>
                <a:cs typeface="Times New Roman" panose="02020603050405020304" pitchFamily="18" charset="0"/>
              </a:rPr>
              <a:t>was born in Flushing, Queens, New York, and graduated from </a:t>
            </a:r>
            <a:r>
              <a:rPr lang="en-US" sz="2600" dirty="0" smtClean="0">
                <a:latin typeface="Times New Roman" panose="02020603050405020304" pitchFamily="18" charset="0"/>
                <a:cs typeface="Times New Roman" panose="02020603050405020304" pitchFamily="18" charset="0"/>
              </a:rPr>
              <a:t>Stuyvesant </a:t>
            </a:r>
            <a:r>
              <a:rPr lang="en-US" sz="2600" dirty="0">
                <a:latin typeface="Times New Roman" panose="02020603050405020304" pitchFamily="18" charset="0"/>
                <a:cs typeface="Times New Roman" panose="02020603050405020304" pitchFamily="18" charset="0"/>
              </a:rPr>
              <a:t>High school in 1912.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city in history won 1962 U.S National Book Award for nonfiction. He explore development of urban civilization in his book. He said that structure has much influence in the social problems of society. He emphasizes on an organic relationship between people and their living spaces with respect to urban planning. </a:t>
            </a:r>
            <a:endParaRPr lang="en-US" sz="2600"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He </a:t>
            </a:r>
            <a:r>
              <a:rPr lang="en-US" sz="2600" dirty="0">
                <a:latin typeface="Times New Roman" panose="02020603050405020304" pitchFamily="18" charset="0"/>
                <a:cs typeface="Times New Roman" panose="02020603050405020304" pitchFamily="18" charset="0"/>
              </a:rPr>
              <a:t>introduced new key idea in technics and civilization in 1934 that technology was twofold:  </a:t>
            </a:r>
            <a:r>
              <a:rPr lang="en-US" sz="2600" dirty="0" smtClean="0">
                <a:latin typeface="Times New Roman" panose="02020603050405020304" pitchFamily="18" charset="0"/>
                <a:cs typeface="Times New Roman" panose="02020603050405020304" pitchFamily="18" charset="0"/>
              </a:rPr>
              <a:t>Polytechnics </a:t>
            </a:r>
            <a:r>
              <a:rPr lang="en-US" sz="2600" dirty="0">
                <a:latin typeface="Times New Roman" panose="02020603050405020304" pitchFamily="18" charset="0"/>
                <a:cs typeface="Times New Roman" panose="02020603050405020304" pitchFamily="18" charset="0"/>
              </a:rPr>
              <a:t>which have many different modes of technology, providing a complex framework to solve human problems. </a:t>
            </a:r>
            <a:endParaRPr lang="en-US" sz="2600" dirty="0" smtClean="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 Mumford criticized modern America’s transportation networks as were monotechnics in their reliance on cars. As cars become obstacles for other modes of transportation and for pedestrian and public transit and bicyclers. </a:t>
            </a:r>
            <a:endParaRPr lang="en-US" sz="26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982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372036"/>
            <a:ext cx="9404723" cy="1400530"/>
          </a:xfrm>
        </p:spPr>
        <p:txBody>
          <a:bodyPr/>
          <a:lstStyle/>
          <a:p>
            <a:r>
              <a:rPr lang="en-US" sz="4400" dirty="0" smtClean="0">
                <a:solidFill>
                  <a:srgbClr val="FFFF00"/>
                </a:solidFill>
                <a:latin typeface="Times New Roman" panose="02020603050405020304" pitchFamily="18" charset="0"/>
                <a:cs typeface="Times New Roman" panose="02020603050405020304" pitchFamily="18" charset="0"/>
              </a:rPr>
              <a:t>Planning Theory of Soria-y-Mata</a:t>
            </a:r>
            <a:endParaRPr lang="en-US" sz="44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1299" y="1609165"/>
            <a:ext cx="10461159" cy="4195481"/>
          </a:xfrm>
        </p:spPr>
        <p:txBody>
          <a:bodyPr>
            <a:noAutofit/>
          </a:bodyPr>
          <a:lstStyle/>
          <a:p>
            <a:pPr marL="457200" indent="-457200" algn="just"/>
            <a:r>
              <a:rPr lang="en-US" sz="2800" b="1" dirty="0" smtClean="0">
                <a:latin typeface="Times New Roman" panose="02020603050405020304" pitchFamily="18" charset="0"/>
                <a:cs typeface="Times New Roman" panose="02020603050405020304" pitchFamily="18" charset="0"/>
              </a:rPr>
              <a:t>Arturo </a:t>
            </a:r>
            <a:r>
              <a:rPr lang="en-US" sz="2800" b="1" dirty="0">
                <a:latin typeface="Times New Roman" panose="02020603050405020304" pitchFamily="18" charset="0"/>
                <a:cs typeface="Times New Roman" panose="02020603050405020304" pitchFamily="18" charset="0"/>
              </a:rPr>
              <a:t>Soria y Mata</a:t>
            </a:r>
            <a:r>
              <a:rPr lang="en-US" sz="2800" dirty="0">
                <a:latin typeface="Times New Roman" panose="02020603050405020304" pitchFamily="18" charset="0"/>
                <a:cs typeface="Times New Roman" panose="02020603050405020304" pitchFamily="18" charset="0"/>
              </a:rPr>
              <a:t> (1844-1920) was an internationally important </a:t>
            </a:r>
            <a:r>
              <a:rPr lang="en-US" sz="2800" dirty="0">
                <a:latin typeface="Times New Roman" panose="02020603050405020304" pitchFamily="18" charset="0"/>
                <a:cs typeface="Times New Roman" panose="02020603050405020304" pitchFamily="18" charset="0"/>
                <a:hlinkClick r:id="rId2" tooltip="Spain"/>
              </a:rPr>
              <a:t>Spanish</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3" tooltip="Urban planner"/>
              </a:rPr>
              <a:t>urban planner</a:t>
            </a:r>
            <a:r>
              <a:rPr lang="en-US" sz="2800" dirty="0">
                <a:latin typeface="Times New Roman" panose="02020603050405020304" pitchFamily="18" charset="0"/>
                <a:cs typeface="Times New Roman" panose="02020603050405020304" pitchFamily="18" charset="0"/>
              </a:rPr>
              <a:t> whose work remains highly inspirational today. He is most well known for his concept of the </a:t>
            </a:r>
            <a:r>
              <a:rPr lang="en-US" sz="2800" dirty="0">
                <a:latin typeface="Times New Roman" panose="02020603050405020304" pitchFamily="18" charset="0"/>
                <a:cs typeface="Times New Roman" panose="02020603050405020304" pitchFamily="18" charset="0"/>
                <a:hlinkClick r:id="rId4" tooltip="Linear City"/>
              </a:rPr>
              <a:t>Linear City</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5" tooltip="Ciudad Lineal"/>
              </a:rPr>
              <a:t>Ciudad Lineal</a:t>
            </a:r>
            <a:r>
              <a:rPr lang="en-US" sz="2800" dirty="0">
                <a:latin typeface="Times New Roman" panose="02020603050405020304" pitchFamily="18" charset="0"/>
                <a:cs typeface="Times New Roman" panose="02020603050405020304" pitchFamily="18" charset="0"/>
              </a:rPr>
              <a:t>) for application to</a:t>
            </a:r>
            <a:r>
              <a:rPr lang="en-US" sz="2800" dirty="0">
                <a:solidFill>
                  <a:srgbClr val="00B0F0"/>
                </a:solidFill>
                <a:latin typeface="Times New Roman" panose="02020603050405020304" pitchFamily="18" charset="0"/>
                <a:cs typeface="Times New Roman" panose="02020603050405020304" pitchFamily="18" charset="0"/>
              </a:rPr>
              <a:t> </a:t>
            </a:r>
            <a:r>
              <a:rPr lang="en-US" sz="2800" dirty="0" smtClean="0">
                <a:solidFill>
                  <a:srgbClr val="00B0F0"/>
                </a:solidFill>
                <a:latin typeface="Times New Roman" panose="02020603050405020304" pitchFamily="18" charset="0"/>
                <a:cs typeface="Times New Roman" panose="02020603050405020304" pitchFamily="18" charset="0"/>
                <a:hlinkClick r:id="rId6" tooltip="Madrid"/>
              </a:rPr>
              <a:t>Madrid</a:t>
            </a:r>
            <a:r>
              <a:rPr lang="en-US" sz="2800" dirty="0">
                <a:solidFill>
                  <a:srgbClr val="00B0F0"/>
                </a:solidFill>
                <a:latin typeface="Times New Roman" panose="02020603050405020304" pitchFamily="18" charset="0"/>
                <a:cs typeface="Times New Roman" panose="02020603050405020304" pitchFamily="18" charset="0"/>
              </a:rPr>
              <a:t> </a:t>
            </a:r>
            <a:r>
              <a:rPr lang="en-US" sz="2800" dirty="0" smtClean="0">
                <a:solidFill>
                  <a:srgbClr val="00B0F0"/>
                </a:solidFill>
                <a:latin typeface="Times New Roman" panose="02020603050405020304" pitchFamily="18" charset="0"/>
                <a:cs typeface="Times New Roman" panose="02020603050405020304" pitchFamily="18" charset="0"/>
              </a:rPr>
              <a:t>( capital of Spain) </a:t>
            </a:r>
            <a:r>
              <a:rPr lang="en-US" sz="2800" dirty="0" smtClean="0">
                <a:latin typeface="Times New Roman" panose="02020603050405020304" pitchFamily="18" charset="0"/>
                <a:cs typeface="Times New Roman" panose="02020603050405020304" pitchFamily="18" charset="0"/>
              </a:rPr>
              <a:t>and </a:t>
            </a:r>
            <a:r>
              <a:rPr lang="en-US" sz="2800" dirty="0">
                <a:latin typeface="Times New Roman" panose="02020603050405020304" pitchFamily="18" charset="0"/>
                <a:cs typeface="Times New Roman" panose="02020603050405020304" pitchFamily="18" charset="0"/>
              </a:rPr>
              <a:t>elsewhere</a:t>
            </a:r>
            <a:r>
              <a:rPr lang="en-US" sz="2800" dirty="0" smtClean="0">
                <a:latin typeface="Times New Roman" panose="02020603050405020304" pitchFamily="18" charset="0"/>
                <a:cs typeface="Times New Roman" panose="02020603050405020304" pitchFamily="18" charset="0"/>
              </a:rPr>
              <a:t>.</a:t>
            </a:r>
          </a:p>
          <a:p>
            <a:pPr marL="457200" indent="-457200" algn="just"/>
            <a:r>
              <a:rPr lang="en-US" sz="2800" dirty="0">
                <a:latin typeface="Times New Roman" panose="02020603050405020304" pitchFamily="18" charset="0"/>
                <a:cs typeface="Times New Roman" panose="02020603050405020304" pitchFamily="18" charset="0"/>
              </a:rPr>
              <a:t> The </a:t>
            </a:r>
            <a:r>
              <a:rPr lang="en-US" sz="2800" b="1" dirty="0">
                <a:latin typeface="Times New Roman" panose="02020603050405020304" pitchFamily="18" charset="0"/>
                <a:cs typeface="Times New Roman" panose="02020603050405020304" pitchFamily="18" charset="0"/>
              </a:rPr>
              <a:t>linear city</a:t>
            </a:r>
            <a:r>
              <a:rPr lang="en-US" sz="2800" dirty="0">
                <a:latin typeface="Times New Roman" panose="02020603050405020304" pitchFamily="18" charset="0"/>
                <a:cs typeface="Times New Roman" panose="02020603050405020304" pitchFamily="18" charset="0"/>
              </a:rPr>
              <a:t> was an </a:t>
            </a:r>
            <a:r>
              <a:rPr lang="en-US" sz="2800" dirty="0">
                <a:latin typeface="Times New Roman" panose="02020603050405020304" pitchFamily="18" charset="0"/>
                <a:cs typeface="Times New Roman" panose="02020603050405020304" pitchFamily="18" charset="0"/>
                <a:hlinkClick r:id="rId7" tooltip="Urban planning"/>
              </a:rPr>
              <a:t>urban plan</a:t>
            </a:r>
            <a:r>
              <a:rPr lang="en-US" sz="2800" dirty="0">
                <a:latin typeface="Times New Roman" panose="02020603050405020304" pitchFamily="18" charset="0"/>
                <a:cs typeface="Times New Roman" panose="02020603050405020304" pitchFamily="18" charset="0"/>
              </a:rPr>
              <a:t> for an elongated urban formation. The city would consist of a series of functionally specialized parallel sectors. Generally, the city would run parallel to a river and be built so that the dominant wind would blow from the residential areas to the industrial strip.</a:t>
            </a:r>
          </a:p>
        </p:txBody>
      </p:sp>
    </p:spTree>
    <p:extLst>
      <p:ext uri="{BB962C8B-B14F-4D97-AF65-F5344CB8AC3E}">
        <p14:creationId xmlns:p14="http://schemas.microsoft.com/office/powerpoint/2010/main" val="3969328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253" y="626890"/>
            <a:ext cx="9404723" cy="1400530"/>
          </a:xfrm>
        </p:spPr>
        <p:txBody>
          <a:bodyPr/>
          <a:lstStyle/>
          <a:p>
            <a:r>
              <a:rPr lang="en-US" b="1" dirty="0" smtClean="0">
                <a:solidFill>
                  <a:srgbClr val="FFFF00"/>
                </a:solidFill>
                <a:latin typeface="Times New Roman" panose="02020603050405020304" pitchFamily="18" charset="0"/>
                <a:cs typeface="Times New Roman" panose="02020603050405020304" pitchFamily="18" charset="0"/>
              </a:rPr>
              <a:t>Planning Theory of Clarence Stein</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611085"/>
            <a:ext cx="5972403" cy="4927599"/>
          </a:xfrm>
        </p:spPr>
        <p:txBody>
          <a:bodyPr>
            <a:normAutofit lnSpcReduction="10000"/>
          </a:bodyPr>
          <a:lstStyle/>
          <a:p>
            <a:r>
              <a:rPr lang="en-US" sz="2400" b="1" dirty="0">
                <a:latin typeface="Times New Roman" panose="02020603050405020304" pitchFamily="18" charset="0"/>
                <a:cs typeface="Times New Roman" panose="02020603050405020304" pitchFamily="18" charset="0"/>
              </a:rPr>
              <a:t>Clarence Samuel </a:t>
            </a:r>
            <a:r>
              <a:rPr lang="en-US" sz="2400" b="1" dirty="0" smtClean="0">
                <a:latin typeface="Times New Roman" panose="02020603050405020304" pitchFamily="18" charset="0"/>
                <a:cs typeface="Times New Roman" panose="02020603050405020304" pitchFamily="18" charset="0"/>
              </a:rPr>
              <a:t>Stein</a:t>
            </a:r>
            <a:r>
              <a:rPr lang="en-US" sz="2400" dirty="0" smtClean="0">
                <a:latin typeface="Times New Roman" panose="02020603050405020304" pitchFamily="18" charset="0"/>
                <a:cs typeface="Times New Roman" panose="02020603050405020304" pitchFamily="18" charset="0"/>
              </a:rPr>
              <a:t>(June </a:t>
            </a:r>
            <a:r>
              <a:rPr lang="en-US" sz="2400" dirty="0">
                <a:latin typeface="Times New Roman" panose="02020603050405020304" pitchFamily="18" charset="0"/>
                <a:cs typeface="Times New Roman" panose="02020603050405020304" pitchFamily="18" charset="0"/>
              </a:rPr>
              <a:t>19, 1882 – February 7, 1975) was an American urban planner, architect, and writer, a major proponent of the Garden City movement in the United States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In 1929 Stein and Henry Wright developed a new community at </a:t>
            </a:r>
            <a:r>
              <a:rPr lang="en-US" sz="2400" dirty="0" err="1">
                <a:latin typeface="Times New Roman" panose="02020603050405020304" pitchFamily="18" charset="0"/>
                <a:cs typeface="Times New Roman" panose="02020603050405020304" pitchFamily="18" charset="0"/>
              </a:rPr>
              <a:t>Radburn</a:t>
            </a:r>
            <a:r>
              <a:rPr lang="en-US" sz="2400" dirty="0">
                <a:latin typeface="Times New Roman" panose="02020603050405020304" pitchFamily="18" charset="0"/>
                <a:cs typeface="Times New Roman" panose="02020603050405020304" pitchFamily="18" charset="0"/>
              </a:rPr>
              <a:t>, New Jersey, based on the then-radical principle of separation of pedestrian and vehicular traffic, with discrete networks of motor roads and pedestrian footpaths, separated where possible at crossing points by over- and underpasses. </a:t>
            </a:r>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0744" y="1611085"/>
            <a:ext cx="5088159" cy="4927599"/>
          </a:xfrm>
          <a:prstGeom prst="rect">
            <a:avLst/>
          </a:prstGeom>
        </p:spPr>
      </p:pic>
    </p:spTree>
    <p:extLst>
      <p:ext uri="{BB962C8B-B14F-4D97-AF65-F5344CB8AC3E}">
        <p14:creationId xmlns:p14="http://schemas.microsoft.com/office/powerpoint/2010/main" val="426588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anose="02020603050405020304" pitchFamily="18" charset="0"/>
                <a:cs typeface="Times New Roman" panose="02020603050405020304" pitchFamily="18" charset="0"/>
              </a:rPr>
              <a:t>Planning Theory of Clarence Stein</a:t>
            </a:r>
            <a:endParaRPr lang="en-US" dirty="0"/>
          </a:p>
        </p:txBody>
      </p:sp>
      <p:sp>
        <p:nvSpPr>
          <p:cNvPr id="3" name="Content Placeholder 2"/>
          <p:cNvSpPr>
            <a:spLocks noGrp="1"/>
          </p:cNvSpPr>
          <p:nvPr>
            <p:ph idx="1"/>
          </p:nvPr>
        </p:nvSpPr>
        <p:spPr>
          <a:xfrm>
            <a:off x="646112" y="1422400"/>
            <a:ext cx="10733088" cy="4825999"/>
          </a:xfrm>
        </p:spPr>
        <p:txBody>
          <a:bodyPr>
            <a:normAutofit/>
          </a:bodyPr>
          <a:lstStyle/>
          <a:p>
            <a:r>
              <a:rPr lang="en-US" sz="2400" b="1" dirty="0" smtClean="0">
                <a:latin typeface="Times New Roman" panose="02020603050405020304" pitchFamily="18" charset="0"/>
                <a:cs typeface="Times New Roman" panose="02020603050405020304" pitchFamily="18" charset="0"/>
              </a:rPr>
              <a:t>Principles of Radburns’s Concept:</a:t>
            </a:r>
          </a:p>
          <a:p>
            <a:pPr indent="4763">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Separation </a:t>
            </a:r>
            <a:r>
              <a:rPr lang="en-US" sz="2400" dirty="0" smtClean="0">
                <a:latin typeface="Times New Roman" panose="02020603050405020304" pitchFamily="18" charset="0"/>
                <a:cs typeface="Times New Roman" panose="02020603050405020304" pitchFamily="18" charset="0"/>
              </a:rPr>
              <a:t>: Separation of pedestrian and vehicular traffic. No Grid Iron Pattern.</a:t>
            </a:r>
          </a:p>
          <a:p>
            <a:pPr marL="465138" indent="-117475">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Super Block: </a:t>
            </a:r>
            <a:r>
              <a:rPr lang="en-US" sz="2400" dirty="0" smtClean="0">
                <a:latin typeface="Times New Roman" panose="02020603050405020304" pitchFamily="18" charset="0"/>
                <a:cs typeface="Times New Roman" panose="02020603050405020304" pitchFamily="18" charset="0"/>
              </a:rPr>
              <a:t>Large Block surrounded by main roads which in turn close to narrow lanes (cul-de-sacs).</a:t>
            </a:r>
          </a:p>
          <a:p>
            <a:pPr marL="465138" indent="-117475">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Park Areas: </a:t>
            </a:r>
            <a:r>
              <a:rPr lang="en-US" sz="2400" dirty="0" smtClean="0">
                <a:latin typeface="Times New Roman" panose="02020603050405020304" pitchFamily="18" charset="0"/>
                <a:cs typeface="Times New Roman" panose="02020603050405020304" pitchFamily="18" charset="0"/>
              </a:rPr>
              <a:t>Park areas should be spread equally in the whole area.</a:t>
            </a:r>
          </a:p>
          <a:p>
            <a:pPr marL="465138" indent="-117475">
              <a:buFont typeface="Wingdings" panose="05000000000000000000" pitchFamily="2" charset="2"/>
              <a:buChar char="ü"/>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Walkways: </a:t>
            </a:r>
            <a:r>
              <a:rPr lang="en-US" sz="2400" dirty="0" smtClean="0">
                <a:latin typeface="Times New Roman" panose="02020603050405020304" pitchFamily="18" charset="0"/>
                <a:cs typeface="Times New Roman" panose="02020603050405020304" pitchFamily="18" charset="0"/>
              </a:rPr>
              <a:t>Walkways designed such that pedestrians can reach social places without crossing </a:t>
            </a:r>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utomobile street. </a:t>
            </a:r>
            <a:endParaRPr lang="en-US" sz="2400"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Radburn</a:t>
            </a:r>
            <a:r>
              <a:rPr lang="en-US" sz="2400" dirty="0">
                <a:latin typeface="Times New Roman" panose="02020603050405020304" pitchFamily="18" charset="0"/>
                <a:cs typeface="Times New Roman" panose="02020603050405020304" pitchFamily="18" charset="0"/>
              </a:rPr>
              <a:t> principle', and Stein's further development of the 'superblock' in his development at Sunnyside Gardens in New York City, contributed greatly to Clarence Perry's notion of the neighborhood unit in urban planning in effect, a cellular development of towns as agglomerations of smaller, village-type units.</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569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76946"/>
            <a:ext cx="9404723" cy="1400530"/>
          </a:xfrm>
        </p:spPr>
        <p:txBody>
          <a:bodyPr/>
          <a:lstStyle/>
          <a:p>
            <a:r>
              <a:rPr lang="en-GB" altLang="en-US" b="1" dirty="0">
                <a:solidFill>
                  <a:srgbClr val="FFFF00"/>
                </a:solidFill>
                <a:latin typeface="Times New Roman" panose="02020603050405020304" pitchFamily="18" charset="0"/>
                <a:cs typeface="Times New Roman" panose="02020603050405020304" pitchFamily="18" charset="0"/>
              </a:rPr>
              <a:t>Frederic Law Olmsted And The Parks Movement</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443318"/>
            <a:ext cx="10856685" cy="4195481"/>
          </a:xfrm>
        </p:spPr>
        <p:txBody>
          <a:bodyPr>
            <a:noAutofit/>
          </a:bodyPr>
          <a:lstStyle/>
          <a:p>
            <a:pPr algn="just"/>
            <a:r>
              <a:rPr lang="en-US" sz="2400" dirty="0">
                <a:latin typeface="Times New Roman" panose="02020603050405020304" pitchFamily="18" charset="0"/>
                <a:cs typeface="Times New Roman" panose="02020603050405020304" pitchFamily="18" charset="0"/>
              </a:rPr>
              <a:t>Frederick Law Olmsted was born in 1822 in Hartford, Connecticut.  As a social reformer, he felt that public parks should be democratic spaces where all classes of society could experience healthy recreation and the beauty of nature. His park designs emphasized a naturalistic style, using the contours of the land to create the best experience for all park users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The United States was shifting from an agrarian to an urban country in the latter half of the nineteenth century, especially with the expansion of the railroads. There was enormous growth in the population of cities and the development of urban life. Crowded tenements, air pollution and city grime led to the idea of the city beautiful movement, an approach to urban planning that embraced the beautification of cities in order to promote positive social and moral behavior. Olmsted was one of the champions of this movement. He felt that urban parks would provide city dwellers the chance to experience nature and fresh air, enhancing city life for all its inhabitants.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8098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latin typeface="Times New Roman" panose="02020603050405020304" pitchFamily="18" charset="0"/>
                <a:cs typeface="Times New Roman" panose="02020603050405020304" pitchFamily="18" charset="0"/>
              </a:rPr>
              <a:t>The Municipal Health Movement </a:t>
            </a:r>
            <a:endParaRPr lang="en-US"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83771" y="1190172"/>
            <a:ext cx="10972799" cy="5058228"/>
          </a:xfrm>
        </p:spPr>
        <p:txBody>
          <a:bodyPr>
            <a:normAutofit/>
          </a:bodyPr>
          <a:lstStyle/>
          <a:p>
            <a:r>
              <a:rPr lang="en-US" sz="2400" dirty="0" smtClean="0">
                <a:latin typeface="Times New Roman" panose="02020603050405020304" pitchFamily="18" charset="0"/>
                <a:cs typeface="Times New Roman" panose="02020603050405020304" pitchFamily="18" charset="0"/>
              </a:rPr>
              <a:t>The Municipal Health Movement designed to empower communities and cities to take action on locally defined health concerns. </a:t>
            </a:r>
          </a:p>
          <a:p>
            <a:r>
              <a:rPr lang="en-GB" altLang="en-US" sz="2400" b="1" dirty="0">
                <a:latin typeface="Times New Roman" panose="02020603050405020304" pitchFamily="18" charset="0"/>
                <a:cs typeface="Times New Roman" panose="02020603050405020304" pitchFamily="18" charset="0"/>
              </a:rPr>
              <a:t>Sanitary Conditions of mid-19th Century Cities</a:t>
            </a:r>
          </a:p>
          <a:p>
            <a:pPr lvl="1"/>
            <a:r>
              <a:rPr lang="en-GB" altLang="en-US" sz="2400" dirty="0">
                <a:latin typeface="Times New Roman" panose="02020603050405020304" pitchFamily="18" charset="0"/>
                <a:cs typeface="Times New Roman" panose="02020603050405020304" pitchFamily="18" charset="0"/>
              </a:rPr>
              <a:t>Air and Water Pollution</a:t>
            </a:r>
          </a:p>
          <a:p>
            <a:pPr lvl="1"/>
            <a:r>
              <a:rPr lang="en-GB" altLang="en-US" sz="2400" dirty="0">
                <a:latin typeface="Times New Roman" panose="02020603050405020304" pitchFamily="18" charset="0"/>
                <a:cs typeface="Times New Roman" panose="02020603050405020304" pitchFamily="18" charset="0"/>
              </a:rPr>
              <a:t>Tenement Living</a:t>
            </a:r>
          </a:p>
          <a:p>
            <a:r>
              <a:rPr lang="en-GB" altLang="en-US" sz="2400" b="1" dirty="0">
                <a:latin typeface="Times New Roman" panose="02020603050405020304" pitchFamily="18" charset="0"/>
                <a:cs typeface="Times New Roman" panose="02020603050405020304" pitchFamily="18" charset="0"/>
              </a:rPr>
              <a:t>Richardson’s Hygeia- City of Health</a:t>
            </a:r>
          </a:p>
          <a:p>
            <a:pPr lvl="1"/>
            <a:r>
              <a:rPr lang="en-GB" altLang="en-US" sz="2400" dirty="0">
                <a:latin typeface="Times New Roman" panose="02020603050405020304" pitchFamily="18" charset="0"/>
                <a:cs typeface="Times New Roman" panose="02020603050405020304" pitchFamily="18" charset="0"/>
              </a:rPr>
              <a:t>End of tenements and cellars</a:t>
            </a:r>
          </a:p>
          <a:p>
            <a:pPr lvl="1"/>
            <a:r>
              <a:rPr lang="en-GB" altLang="en-US" sz="2400" dirty="0">
                <a:latin typeface="Times New Roman" panose="02020603050405020304" pitchFamily="18" charset="0"/>
                <a:cs typeface="Times New Roman" panose="02020603050405020304" pitchFamily="18" charset="0"/>
              </a:rPr>
              <a:t>Control of smoke</a:t>
            </a:r>
          </a:p>
          <a:p>
            <a:pPr lvl="1"/>
            <a:r>
              <a:rPr lang="en-GB" altLang="en-US" sz="2400" dirty="0">
                <a:latin typeface="Times New Roman" panose="02020603050405020304" pitchFamily="18" charset="0"/>
                <a:cs typeface="Times New Roman" panose="02020603050405020304" pitchFamily="18" charset="0"/>
              </a:rPr>
              <a:t>Water quality</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68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FFFF00"/>
                </a:solidFill>
                <a:latin typeface="Times New Roman" panose="02020603050405020304" pitchFamily="18" charset="0"/>
                <a:cs typeface="Times New Roman" panose="02020603050405020304" pitchFamily="18" charset="0"/>
              </a:rPr>
              <a:t>Planning Theory of Soria-y-Mata</a:t>
            </a:r>
            <a:endParaRPr lang="en-US" dirty="0"/>
          </a:p>
        </p:txBody>
      </p:sp>
      <p:sp>
        <p:nvSpPr>
          <p:cNvPr id="3" name="Content Placeholder 2"/>
          <p:cNvSpPr>
            <a:spLocks noGrp="1"/>
          </p:cNvSpPr>
          <p:nvPr>
            <p:ph idx="1"/>
          </p:nvPr>
        </p:nvSpPr>
        <p:spPr>
          <a:xfrm>
            <a:off x="443892" y="1152983"/>
            <a:ext cx="11123994" cy="5160731"/>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The sectors of a linear city would be</a:t>
            </a:r>
            <a:r>
              <a:rPr lang="en-US" sz="28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 purely segregated zone for railway lines,</a:t>
            </a: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 zone of production and communal enterprises, with related scientific, technical and educational </a:t>
            </a:r>
            <a:r>
              <a:rPr lang="en-US" sz="2800" dirty="0" smtClean="0">
                <a:latin typeface="Times New Roman" panose="02020603050405020304" pitchFamily="18" charset="0"/>
                <a:cs typeface="Times New Roman" panose="02020603050405020304" pitchFamily="18" charset="0"/>
              </a:rPr>
              <a:t>institutions.</a:t>
            </a:r>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 green belt or buffer zone with major </a:t>
            </a:r>
            <a:r>
              <a:rPr lang="en-US" sz="2800" dirty="0" smtClean="0">
                <a:latin typeface="Times New Roman" panose="02020603050405020304" pitchFamily="18" charset="0"/>
                <a:cs typeface="Times New Roman" panose="02020603050405020304" pitchFamily="18" charset="0"/>
              </a:rPr>
              <a:t>highway.</a:t>
            </a:r>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 residential </a:t>
            </a:r>
            <a:r>
              <a:rPr lang="en-US" sz="2800" dirty="0" smtClean="0">
                <a:latin typeface="Times New Roman" panose="02020603050405020304" pitchFamily="18" charset="0"/>
                <a:cs typeface="Times New Roman" panose="02020603050405020304" pitchFamily="18" charset="0"/>
              </a:rPr>
              <a:t>zone. </a:t>
            </a:r>
            <a:endParaRPr lang="en-US" sz="28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 park </a:t>
            </a:r>
            <a:r>
              <a:rPr lang="en-US" sz="2800" dirty="0" smtClean="0">
                <a:latin typeface="Times New Roman" panose="02020603050405020304" pitchFamily="18" charset="0"/>
                <a:cs typeface="Times New Roman" panose="02020603050405020304" pitchFamily="18" charset="0"/>
              </a:rPr>
              <a:t>zone</a:t>
            </a:r>
            <a:r>
              <a:rPr lang="en-US" sz="28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800" dirty="0">
                <a:latin typeface="Times New Roman" panose="02020603050405020304" pitchFamily="18" charset="0"/>
                <a:cs typeface="Times New Roman" panose="02020603050405020304" pitchFamily="18" charset="0"/>
              </a:rPr>
              <a:t>an agricultural zone with gardens and state-run </a:t>
            </a:r>
            <a:r>
              <a:rPr lang="en-US" sz="2800" dirty="0" smtClean="0">
                <a:latin typeface="Times New Roman" panose="02020603050405020304" pitchFamily="18" charset="0"/>
                <a:cs typeface="Times New Roman" panose="02020603050405020304" pitchFamily="18" charset="0"/>
              </a:rPr>
              <a:t>farms.</a:t>
            </a:r>
          </a:p>
          <a:p>
            <a:pPr marL="0" indent="0">
              <a:buNone/>
            </a:pPr>
            <a:r>
              <a:rPr lang="en-US" sz="2800" dirty="0">
                <a:latin typeface="Times New Roman" panose="02020603050405020304" pitchFamily="18" charset="0"/>
                <a:cs typeface="Times New Roman" panose="02020603050405020304" pitchFamily="18" charset="0"/>
              </a:rPr>
              <a:t>As the city expanded, additional sectors would be added to the end of each band, so that the city would become ever longer, without growing wider.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193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815788"/>
            <a:ext cx="9404723" cy="1400530"/>
          </a:xfrm>
        </p:spPr>
        <p:txBody>
          <a:bodyPr/>
          <a:lstStyle/>
          <a:p>
            <a:r>
              <a:rPr lang="en-US" dirty="0" smtClean="0">
                <a:solidFill>
                  <a:srgbClr val="FFFF00"/>
                </a:solidFill>
                <a:latin typeface="Times New Roman" panose="02020603050405020304" pitchFamily="18" charset="0"/>
                <a:cs typeface="Times New Roman" panose="02020603050405020304" pitchFamily="18" charset="0"/>
              </a:rPr>
              <a:t>Planning Theory of Patrick Geddes</a:t>
            </a:r>
            <a:endParaRPr lang="en-US"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7093" y="1777147"/>
            <a:ext cx="10703078" cy="4797824"/>
          </a:xfrm>
        </p:spPr>
        <p:txBody>
          <a:bodyPr>
            <a:normAutofit/>
          </a:bodyPr>
          <a:lstStyle/>
          <a:p>
            <a:pPr marL="457200" indent="-457200" algn="just"/>
            <a:r>
              <a:rPr lang="en-US" sz="2800" dirty="0" smtClean="0">
                <a:latin typeface="Times New Roman" panose="02020603050405020304" pitchFamily="18" charset="0"/>
                <a:cs typeface="Times New Roman" panose="02020603050405020304" pitchFamily="18" charset="0"/>
              </a:rPr>
              <a:t>Sir </a:t>
            </a:r>
            <a:r>
              <a:rPr lang="en-US" sz="2800" dirty="0">
                <a:latin typeface="Times New Roman" panose="02020603050405020304" pitchFamily="18" charset="0"/>
                <a:cs typeface="Times New Roman" panose="02020603050405020304" pitchFamily="18" charset="0"/>
              </a:rPr>
              <a:t>Patrick Geddes was a Scottish Biologist, sociologist, philanthropist and pioneering town planner. He was born on 2 October 1854 in </a:t>
            </a:r>
            <a:r>
              <a:rPr lang="en-US" sz="2800" dirty="0" smtClean="0">
                <a:latin typeface="Times New Roman" panose="02020603050405020304" pitchFamily="18" charset="0"/>
                <a:cs typeface="Times New Roman" panose="02020603050405020304" pitchFamily="18" charset="0"/>
              </a:rPr>
              <a:t>Aberdeen shire</a:t>
            </a:r>
            <a:r>
              <a:rPr lang="en-US" sz="2800" dirty="0">
                <a:latin typeface="Times New Roman" panose="02020603050405020304" pitchFamily="18" charset="0"/>
                <a:cs typeface="Times New Roman" panose="02020603050405020304" pitchFamily="18" charset="0"/>
              </a:rPr>
              <a:t>. He is known for his innovative thinking in the fields of urban planning. </a:t>
            </a:r>
            <a:endParaRPr lang="en-US" sz="2800" dirty="0" smtClean="0">
              <a:latin typeface="Times New Roman" panose="02020603050405020304" pitchFamily="18" charset="0"/>
              <a:cs typeface="Times New Roman" panose="02020603050405020304" pitchFamily="18" charset="0"/>
            </a:endParaRPr>
          </a:p>
          <a:p>
            <a:pPr marL="457200" indent="-457200" algn="just"/>
            <a:r>
              <a:rPr lang="en-US" sz="2800" dirty="0">
                <a:latin typeface="Times New Roman" panose="02020603050405020304" pitchFamily="18" charset="0"/>
                <a:cs typeface="Times New Roman" panose="02020603050405020304" pitchFamily="18" charset="0"/>
              </a:rPr>
              <a:t> His main contributions includes introducing word </a:t>
            </a:r>
            <a:r>
              <a:rPr lang="en-US" sz="2800" dirty="0" smtClean="0">
                <a:latin typeface="Times New Roman" panose="02020603050405020304" pitchFamily="18" charset="0"/>
                <a:cs typeface="Times New Roman" panose="02020603050405020304" pitchFamily="18" charset="0"/>
              </a:rPr>
              <a:t>“region” to </a:t>
            </a:r>
            <a:r>
              <a:rPr lang="en-US" sz="2800" dirty="0">
                <a:latin typeface="Times New Roman" panose="02020603050405020304" pitchFamily="18" charset="0"/>
                <a:cs typeface="Times New Roman" panose="02020603050405020304" pitchFamily="18" charset="0"/>
              </a:rPr>
              <a:t>architecture and planning </a:t>
            </a:r>
            <a:r>
              <a:rPr lang="en-US" sz="2800" dirty="0" smtClean="0">
                <a:latin typeface="Times New Roman" panose="02020603050405020304" pitchFamily="18" charset="0"/>
                <a:cs typeface="Times New Roman" panose="02020603050405020304" pitchFamily="18" charset="0"/>
              </a:rPr>
              <a:t>and coined the term “conurbation”. </a:t>
            </a:r>
          </a:p>
          <a:p>
            <a:pPr marL="457200" indent="-457200"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Geddes </a:t>
            </a:r>
            <a:r>
              <a:rPr lang="en-US" sz="2800" dirty="0">
                <a:latin typeface="Times New Roman" panose="02020603050405020304" pitchFamily="18" charset="0"/>
                <a:cs typeface="Times New Roman" panose="02020603050405020304" pitchFamily="18" charset="0"/>
              </a:rPr>
              <a:t>was </a:t>
            </a:r>
            <a:r>
              <a:rPr lang="en-US" sz="2800" dirty="0" smtClean="0">
                <a:latin typeface="Times New Roman" panose="02020603050405020304" pitchFamily="18" charset="0"/>
                <a:cs typeface="Times New Roman" panose="02020603050405020304" pitchFamily="18" charset="0"/>
              </a:rPr>
              <a:t>commissioned for Plan of Jerusalem</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94959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841829" y="1349830"/>
            <a:ext cx="10493827" cy="4898570"/>
          </a:xfrm>
        </p:spPr>
        <p:txBody>
          <a:bodyPr>
            <a:normAutofit fontScale="92500"/>
          </a:bodyPr>
          <a:lstStyle/>
          <a:p>
            <a:pPr algn="just"/>
            <a:r>
              <a:rPr lang="en-US" sz="2800" dirty="0" smtClean="0"/>
              <a:t>Patrick Geddes explained an organism’s relationship to its environment as follows:</a:t>
            </a:r>
          </a:p>
          <a:p>
            <a:pPr marL="0" indent="0" algn="just">
              <a:buNone/>
            </a:pPr>
            <a:r>
              <a:rPr lang="en-US" sz="2800" i="1" dirty="0"/>
              <a:t>“The environment acts, through function, upon the organism and conversely the organism acts, through functions, upon the environment.” (Cities in Evolution, 1915</a:t>
            </a:r>
            <a:r>
              <a:rPr lang="en-US" sz="2800" i="1" dirty="0" smtClean="0"/>
              <a:t>)</a:t>
            </a:r>
            <a:endParaRPr lang="en-US" sz="2800" dirty="0" smtClean="0"/>
          </a:p>
          <a:p>
            <a:pPr algn="just"/>
            <a:r>
              <a:rPr lang="en-US" sz="2800" dirty="0" smtClean="0"/>
              <a:t>In human terms this can be understood as a place acting through climatic and geographic processes upon people and thus shaping them. At the same time people act, through economic processes such as farming and construction, on a place and thus shape it. Thus both people and folk are linked and through work are in constant transition. </a:t>
            </a:r>
          </a:p>
          <a:p>
            <a:pPr marL="0" indent="0" algn="just">
              <a:buNone/>
            </a:pPr>
            <a:endParaRPr lang="en-US" sz="2800" i="1" dirty="0"/>
          </a:p>
        </p:txBody>
      </p:sp>
    </p:spTree>
    <p:extLst>
      <p:ext uri="{BB962C8B-B14F-4D97-AF65-F5344CB8AC3E}">
        <p14:creationId xmlns:p14="http://schemas.microsoft.com/office/powerpoint/2010/main" val="10002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6639" y="1335314"/>
            <a:ext cx="7577931" cy="5413829"/>
          </a:xfrm>
        </p:spPr>
      </p:pic>
    </p:spTree>
    <p:extLst>
      <p:ext uri="{BB962C8B-B14F-4D97-AF65-F5344CB8AC3E}">
        <p14:creationId xmlns:p14="http://schemas.microsoft.com/office/powerpoint/2010/main" val="355714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85796"/>
          </a:xfrm>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646112" y="1335314"/>
            <a:ext cx="10529888" cy="5065486"/>
          </a:xfrm>
        </p:spPr>
        <p:txBody>
          <a:bodyPr>
            <a:normAutofit/>
          </a:bodyPr>
          <a:lstStyle/>
          <a:p>
            <a:pPr marL="0" indent="0">
              <a:buNone/>
            </a:pPr>
            <a:r>
              <a:rPr lang="en-US" sz="2800" b="1" dirty="0" smtClean="0">
                <a:solidFill>
                  <a:schemeClr val="accent3"/>
                </a:solidFill>
              </a:rPr>
              <a:t>Conurbations Theory</a:t>
            </a:r>
          </a:p>
          <a:p>
            <a:pPr algn="just"/>
            <a:r>
              <a:rPr lang="en-US" sz="2800" dirty="0" smtClean="0"/>
              <a:t>The term “conurbation” was coined in 1915 by Patrick Geddes in his book in “Cities in Evolution”.</a:t>
            </a:r>
          </a:p>
          <a:p>
            <a:pPr algn="just"/>
            <a:r>
              <a:rPr lang="en-US" sz="2800" dirty="0" smtClean="0"/>
              <a:t>Internationally, the term “urban agglomeration” is often used to convey as similar meaning to “conurbation”.</a:t>
            </a:r>
          </a:p>
          <a:p>
            <a:pPr algn="just"/>
            <a:r>
              <a:rPr lang="en-US" sz="2800" dirty="0" smtClean="0"/>
              <a:t>A conurbation is a region comprising a number of cities, large towns, and other urban areas that, through population growth and physical expansion, have merged to form one continuous urban and industrially developed area.</a:t>
            </a:r>
          </a:p>
          <a:p>
            <a:endParaRPr lang="en-US" sz="2400" dirty="0"/>
          </a:p>
        </p:txBody>
      </p:sp>
    </p:spTree>
    <p:extLst>
      <p:ext uri="{BB962C8B-B14F-4D97-AF65-F5344CB8AC3E}">
        <p14:creationId xmlns:p14="http://schemas.microsoft.com/office/powerpoint/2010/main" val="1782019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801061"/>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770238" y="2041934"/>
            <a:ext cx="9280596" cy="4395151"/>
          </a:xfrm>
        </p:spPr>
        <p:txBody>
          <a:bodyPr>
            <a:normAutofit/>
          </a:bodyPr>
          <a:lstStyle/>
          <a:p>
            <a:pPr algn="just"/>
            <a:r>
              <a:rPr lang="en-US" sz="2800" dirty="0" smtClean="0"/>
              <a:t>In most cases, a conurbation is a polycentric urban agglomeration, in which transportation has developed to link areas to create a single labour market or travel to work area. </a:t>
            </a:r>
            <a:endParaRPr lang="en-US" sz="2800" dirty="0"/>
          </a:p>
        </p:txBody>
      </p:sp>
    </p:spTree>
    <p:extLst>
      <p:ext uri="{BB962C8B-B14F-4D97-AF65-F5344CB8AC3E}">
        <p14:creationId xmlns:p14="http://schemas.microsoft.com/office/powerpoint/2010/main" val="394534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713975"/>
            <a:ext cx="9404723" cy="1400530"/>
          </a:xfrm>
        </p:spPr>
        <p:txBody>
          <a:bodyPr/>
          <a:lstStyle/>
          <a:p>
            <a:r>
              <a:rPr lang="en-US" dirty="0">
                <a:solidFill>
                  <a:srgbClr val="FFFF00"/>
                </a:solidFill>
                <a:latin typeface="Times New Roman" panose="02020603050405020304" pitchFamily="18" charset="0"/>
                <a:cs typeface="Times New Roman" panose="02020603050405020304" pitchFamily="18" charset="0"/>
              </a:rPr>
              <a:t>Planning Theory of Patrick Geddes</a:t>
            </a:r>
            <a:endParaRPr lang="en-US" dirty="0"/>
          </a:p>
        </p:txBody>
      </p:sp>
      <p:sp>
        <p:nvSpPr>
          <p:cNvPr id="3" name="Content Placeholder 2"/>
          <p:cNvSpPr>
            <a:spLocks noGrp="1"/>
          </p:cNvSpPr>
          <p:nvPr>
            <p:ph idx="1"/>
          </p:nvPr>
        </p:nvSpPr>
        <p:spPr>
          <a:xfrm>
            <a:off x="646111" y="1767114"/>
            <a:ext cx="10514948" cy="4662714"/>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He introduced </a:t>
            </a:r>
            <a:r>
              <a:rPr lang="en-US" sz="2800" dirty="0" smtClean="0">
                <a:latin typeface="Times New Roman" panose="02020603050405020304" pitchFamily="18" charset="0"/>
                <a:cs typeface="Times New Roman" panose="02020603050405020304" pitchFamily="18" charset="0"/>
              </a:rPr>
              <a:t>his principles </a:t>
            </a:r>
            <a:r>
              <a:rPr lang="en-US" sz="2800" dirty="0">
                <a:latin typeface="Times New Roman" panose="02020603050405020304" pitchFamily="18" charset="0"/>
                <a:cs typeface="Times New Roman" panose="02020603050405020304" pitchFamily="18" charset="0"/>
              </a:rPr>
              <a:t>of town </a:t>
            </a:r>
            <a:r>
              <a:rPr lang="en-US" sz="2800" dirty="0" smtClean="0">
                <a:latin typeface="Times New Roman" panose="02020603050405020304" pitchFamily="18" charset="0"/>
                <a:cs typeface="Times New Roman" panose="02020603050405020304" pitchFamily="18" charset="0"/>
              </a:rPr>
              <a:t>planning under </a:t>
            </a:r>
            <a:r>
              <a:rPr lang="en-US" sz="2800" dirty="0">
                <a:latin typeface="Times New Roman" panose="02020603050405020304" pitchFamily="18" charset="0"/>
                <a:cs typeface="Times New Roman" panose="02020603050405020304" pitchFamily="18" charset="0"/>
              </a:rPr>
              <a:t>the Bombay Town Planning Act 1915</a:t>
            </a:r>
            <a:r>
              <a:rPr lang="en-US" sz="2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Preservation of human life and energy rather than superficial beautification. </a:t>
            </a: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Conformity </a:t>
            </a:r>
            <a:r>
              <a:rPr lang="en-US" sz="2800" dirty="0">
                <a:latin typeface="Times New Roman" panose="02020603050405020304" pitchFamily="18" charset="0"/>
                <a:cs typeface="Times New Roman" panose="02020603050405020304" pitchFamily="18" charset="0"/>
              </a:rPr>
              <a:t>to an orderly development plan carried out in stages</a:t>
            </a:r>
            <a:r>
              <a:rPr lang="en-US" sz="2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Purchasing </a:t>
            </a:r>
            <a:r>
              <a:rPr lang="en-US" sz="2800" dirty="0">
                <a:latin typeface="Times New Roman" panose="02020603050405020304" pitchFamily="18" charset="0"/>
                <a:cs typeface="Times New Roman" panose="02020603050405020304" pitchFamily="18" charset="0"/>
              </a:rPr>
              <a:t>land suitable for building. </a:t>
            </a: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Promoting </a:t>
            </a:r>
            <a:r>
              <a:rPr lang="en-US" sz="2800" dirty="0">
                <a:latin typeface="Times New Roman" panose="02020603050405020304" pitchFamily="18" charset="0"/>
                <a:cs typeface="Times New Roman" panose="02020603050405020304" pitchFamily="18" charset="0"/>
              </a:rPr>
              <a:t>trade and commerce.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797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228</TotalTime>
  <Words>1597</Words>
  <Application>Microsoft Office PowerPoint</Application>
  <PresentationFormat>Widescreen</PresentationFormat>
  <Paragraphs>124</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Times New Roman</vt:lpstr>
      <vt:lpstr>Wingdings</vt:lpstr>
      <vt:lpstr>Wingdings 3</vt:lpstr>
      <vt:lpstr>Ion</vt:lpstr>
      <vt:lpstr>Later Urban Planning Theories and Practices </vt:lpstr>
      <vt:lpstr>Planning Theory of Soria-y-Mata</vt:lpstr>
      <vt:lpstr>Planning Theory of Soria-y-Mata</vt:lpstr>
      <vt:lpstr>Planning Theory of Patrick Geddes</vt:lpstr>
      <vt:lpstr>Planning Theory of Patrick Geddes</vt:lpstr>
      <vt:lpstr>Planning Theory of Patrick Geddes</vt:lpstr>
      <vt:lpstr>Planning Theory of Patrick Geddes</vt:lpstr>
      <vt:lpstr>Planning Theory of Patrick Geddes</vt:lpstr>
      <vt:lpstr>Planning Theory of Patrick Geddes</vt:lpstr>
      <vt:lpstr>Planning Theory of Patrick Geddes</vt:lpstr>
      <vt:lpstr>Planning Theory of Ebenezer Howard</vt:lpstr>
      <vt:lpstr>PowerPoint Presentation</vt:lpstr>
      <vt:lpstr>Planning Theory of Le-Corbusier</vt:lpstr>
      <vt:lpstr>Planning Theory of Le-Corbusier</vt:lpstr>
      <vt:lpstr>Planning Theory of C.A. Doxiadis</vt:lpstr>
      <vt:lpstr>Planning Theory of C.A. Doxiadis</vt:lpstr>
      <vt:lpstr>Planning Theory of C.A. Doxiadis</vt:lpstr>
      <vt:lpstr>Planning Theory of Frank Lloyd Wright</vt:lpstr>
      <vt:lpstr>Planning Theory of Lewis Mumford</vt:lpstr>
      <vt:lpstr>Planning Theory of Clarence Stein</vt:lpstr>
      <vt:lpstr>Planning Theory of Clarence Stein</vt:lpstr>
      <vt:lpstr>Frederic Law Olmsted And The Parks Movement</vt:lpstr>
      <vt:lpstr>The Municipal Health Movement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13</dc:title>
  <dc:creator>Home</dc:creator>
  <cp:lastModifiedBy>Home</cp:lastModifiedBy>
  <cp:revision>28</cp:revision>
  <dcterms:created xsi:type="dcterms:W3CDTF">2017-10-01T14:19:25Z</dcterms:created>
  <dcterms:modified xsi:type="dcterms:W3CDTF">2020-04-26T17:19:48Z</dcterms:modified>
</cp:coreProperties>
</file>